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8" r:id="rId2"/>
    <p:sldId id="275" r:id="rId3"/>
    <p:sldId id="257" r:id="rId4"/>
    <p:sldId id="259" r:id="rId5"/>
    <p:sldId id="260" r:id="rId6"/>
    <p:sldId id="272" r:id="rId7"/>
    <p:sldId id="273" r:id="rId8"/>
    <p:sldId id="264" r:id="rId9"/>
    <p:sldId id="265" r:id="rId10"/>
    <p:sldId id="266" r:id="rId11"/>
    <p:sldId id="267" r:id="rId12"/>
    <p:sldId id="268" r:id="rId13"/>
    <p:sldId id="269" r:id="rId14"/>
    <p:sldId id="270" r:id="rId15"/>
    <p:sldId id="271" r:id="rId16"/>
    <p:sldId id="276"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562" autoAdjust="0"/>
    <p:restoredTop sz="94646" autoAdjust="0"/>
  </p:normalViewPr>
  <p:slideViewPr>
    <p:cSldViewPr>
      <p:cViewPr varScale="1">
        <p:scale>
          <a:sx n="57" d="100"/>
          <a:sy n="57" d="100"/>
        </p:scale>
        <p:origin x="-859" y="-91"/>
      </p:cViewPr>
      <p:guideLst>
        <p:guide orient="horz" pos="2160"/>
        <p:guide pos="2880"/>
      </p:guideLst>
    </p:cSldViewPr>
  </p:slideViewPr>
  <p:outlineViewPr>
    <p:cViewPr>
      <p:scale>
        <a:sx n="33" d="100"/>
        <a:sy n="33" d="100"/>
      </p:scale>
      <p:origin x="0" y="14803"/>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3A393C-BBCF-4F2F-B927-B7EF54C60C4A}" type="datetimeFigureOut">
              <a:rPr lang="en-US" smtClean="0"/>
              <a:pPr/>
              <a:t>3/26/2020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4FCDCC-0C6B-4C38-A510-7D1B90B49567}"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C292FCA-18A1-4994-BA5E-D0466983F57A}" type="datetimeFigureOut">
              <a:rPr lang="en-US" smtClean="0"/>
              <a:pPr/>
              <a:t>3/26/2020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87014D2-4261-48A9-8F0E-ED27D749506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292FCA-18A1-4994-BA5E-D0466983F57A}" type="datetimeFigureOut">
              <a:rPr lang="en-US" smtClean="0"/>
              <a:pPr/>
              <a:t>3/26/2020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87014D2-4261-48A9-8F0E-ED27D749506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292FCA-18A1-4994-BA5E-D0466983F57A}" type="datetimeFigureOut">
              <a:rPr lang="en-US" smtClean="0"/>
              <a:pPr/>
              <a:t>3/26/2020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87014D2-4261-48A9-8F0E-ED27D749506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292FCA-18A1-4994-BA5E-D0466983F57A}" type="datetimeFigureOut">
              <a:rPr lang="en-US" smtClean="0"/>
              <a:pPr/>
              <a:t>3/26/2020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87014D2-4261-48A9-8F0E-ED27D749506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C292FCA-18A1-4994-BA5E-D0466983F57A}" type="datetimeFigureOut">
              <a:rPr lang="en-US" smtClean="0"/>
              <a:pPr/>
              <a:t>3/26/2020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87014D2-4261-48A9-8F0E-ED27D749506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C292FCA-18A1-4994-BA5E-D0466983F57A}" type="datetimeFigureOut">
              <a:rPr lang="en-US" smtClean="0"/>
              <a:pPr/>
              <a:t>3/26/2020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87014D2-4261-48A9-8F0E-ED27D749506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C292FCA-18A1-4994-BA5E-D0466983F57A}" type="datetimeFigureOut">
              <a:rPr lang="en-US" smtClean="0"/>
              <a:pPr/>
              <a:t>3/26/2020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87014D2-4261-48A9-8F0E-ED27D749506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C292FCA-18A1-4994-BA5E-D0466983F57A}" type="datetimeFigureOut">
              <a:rPr lang="en-US" smtClean="0"/>
              <a:pPr/>
              <a:t>3/26/2020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87014D2-4261-48A9-8F0E-ED27D749506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292FCA-18A1-4994-BA5E-D0466983F57A}" type="datetimeFigureOut">
              <a:rPr lang="en-US" smtClean="0"/>
              <a:pPr/>
              <a:t>3/26/2020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87014D2-4261-48A9-8F0E-ED27D749506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292FCA-18A1-4994-BA5E-D0466983F57A}" type="datetimeFigureOut">
              <a:rPr lang="en-US" smtClean="0"/>
              <a:pPr/>
              <a:t>3/26/2020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87014D2-4261-48A9-8F0E-ED27D749506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292FCA-18A1-4994-BA5E-D0466983F57A}" type="datetimeFigureOut">
              <a:rPr lang="en-US" smtClean="0"/>
              <a:pPr/>
              <a:t>3/26/2020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87014D2-4261-48A9-8F0E-ED27D749506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292FCA-18A1-4994-BA5E-D0466983F57A}" type="datetimeFigureOut">
              <a:rPr lang="en-US" smtClean="0"/>
              <a:pPr/>
              <a:t>3/26/2020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7014D2-4261-48A9-8F0E-ED27D749506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Geography Images 10 - 750 X 750"/>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6553200" cy="488950"/>
          </a:xfrm>
        </p:spPr>
        <p:txBody>
          <a:bodyPr>
            <a:noAutofit/>
          </a:bodyPr>
          <a:lstStyle/>
          <a:p>
            <a:r>
              <a:rPr lang="en-US" sz="3200" dirty="0" smtClean="0">
                <a:latin typeface="Times New Roman" pitchFamily="18" charset="0"/>
                <a:cs typeface="Times New Roman" pitchFamily="18" charset="0"/>
              </a:rPr>
              <a:t>Branches of Human Geography</a:t>
            </a:r>
            <a:endParaRPr lang="en-US" sz="3200" dirty="0">
              <a:latin typeface="Times New Roman" pitchFamily="18" charset="0"/>
              <a:cs typeface="Times New Roman" pitchFamily="18" charset="0"/>
            </a:endParaRPr>
          </a:p>
        </p:txBody>
      </p:sp>
      <p:sp>
        <p:nvSpPr>
          <p:cNvPr id="4" name="Text Placeholder 3"/>
          <p:cNvSpPr>
            <a:spLocks noGrp="1"/>
          </p:cNvSpPr>
          <p:nvPr>
            <p:ph type="body" sz="half" idx="2"/>
          </p:nvPr>
        </p:nvSpPr>
        <p:spPr>
          <a:xfrm>
            <a:off x="152400" y="762000"/>
            <a:ext cx="5181600" cy="5364163"/>
          </a:xfrm>
        </p:spPr>
        <p:txBody>
          <a:bodyPr>
            <a:normAutofit lnSpcReduction="10000"/>
          </a:bodyPr>
          <a:lstStyle/>
          <a:p>
            <a:r>
              <a:rPr lang="en-US" sz="2400" b="1" dirty="0" smtClean="0">
                <a:latin typeface="Times New Roman" pitchFamily="18" charset="0"/>
                <a:cs typeface="Times New Roman" pitchFamily="18" charset="0"/>
              </a:rPr>
              <a:t>Population Geography</a:t>
            </a:r>
          </a:p>
          <a:p>
            <a:r>
              <a:rPr lang="en-US" sz="2400" dirty="0" smtClean="0">
                <a:latin typeface="Times New Roman" pitchFamily="18" charset="0"/>
                <a:cs typeface="Times New Roman" pitchFamily="18" charset="0"/>
              </a:rPr>
              <a:t>Population geo (study of population) is a branch of human geo which deals with population Growth , Density, Composition and Structure, Fertility, Mortality, Age pyramids as well as Social and physical aspects of population.</a:t>
            </a:r>
          </a:p>
          <a:p>
            <a:r>
              <a:rPr lang="en-US" sz="2400" b="1" dirty="0" smtClean="0">
                <a:latin typeface="Times New Roman" pitchFamily="18" charset="0"/>
                <a:cs typeface="Times New Roman" pitchFamily="18" charset="0"/>
              </a:rPr>
              <a:t>Rural Geography</a:t>
            </a:r>
          </a:p>
          <a:p>
            <a:r>
              <a:rPr lang="en-US" sz="2400" dirty="0" smtClean="0">
                <a:latin typeface="Times New Roman" pitchFamily="18" charset="0"/>
                <a:cs typeface="Times New Roman" pitchFamily="18" charset="0"/>
              </a:rPr>
              <a:t>Rural geography may be simply defined as the study of people, places, and landscapes in rural areas, and of the social and economic processes that shape these geographies.</a:t>
            </a:r>
          </a:p>
          <a:p>
            <a:endParaRPr lang="en-US" dirty="0"/>
          </a:p>
        </p:txBody>
      </p:sp>
      <p:pic>
        <p:nvPicPr>
          <p:cNvPr id="20482" name="Picture 2" descr="E:\Geographic Data\Images\download.jpg"/>
          <p:cNvPicPr>
            <a:picLocks noGrp="1" noChangeAspect="1" noChangeArrowheads="1"/>
          </p:cNvPicPr>
          <p:nvPr>
            <p:ph idx="1"/>
          </p:nvPr>
        </p:nvPicPr>
        <p:blipFill>
          <a:blip r:embed="rId2"/>
          <a:srcRect/>
          <a:stretch>
            <a:fillRect/>
          </a:stretch>
        </p:blipFill>
        <p:spPr bwMode="auto">
          <a:xfrm>
            <a:off x="5486400" y="914400"/>
            <a:ext cx="3200400" cy="2209800"/>
          </a:xfrm>
          <a:prstGeom prst="rect">
            <a:avLst/>
          </a:prstGeom>
          <a:noFill/>
        </p:spPr>
      </p:pic>
      <p:pic>
        <p:nvPicPr>
          <p:cNvPr id="1026" name="Picture 2" descr="Image result for what is the rural life in pakistan"/>
          <p:cNvPicPr>
            <a:picLocks noChangeAspect="1" noChangeArrowheads="1"/>
          </p:cNvPicPr>
          <p:nvPr/>
        </p:nvPicPr>
        <p:blipFill>
          <a:blip r:embed="rId3"/>
          <a:srcRect/>
          <a:stretch>
            <a:fillRect/>
          </a:stretch>
        </p:blipFill>
        <p:spPr bwMode="auto">
          <a:xfrm>
            <a:off x="5486400" y="3657600"/>
            <a:ext cx="3429000" cy="27432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4953000" cy="641350"/>
          </a:xfrm>
        </p:spPr>
        <p:txBody>
          <a:bodyPr>
            <a:normAutofit fontScale="90000"/>
          </a:bodyPr>
          <a:lstStyle/>
          <a:p>
            <a:r>
              <a:rPr lang="en-US" sz="2700" dirty="0" smtClean="0">
                <a:latin typeface="Times New Roman" pitchFamily="18" charset="0"/>
                <a:cs typeface="Times New Roman" pitchFamily="18" charset="0"/>
              </a:rPr>
              <a:t>Urban Geography</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a:p>
        </p:txBody>
      </p:sp>
      <p:pic>
        <p:nvPicPr>
          <p:cNvPr id="5" name="Content Placeholder 4" descr="ap-human-geography-unit-7-urban-geography-and-development-13-728.jpg"/>
          <p:cNvPicPr>
            <a:picLocks noGrp="1" noChangeAspect="1"/>
          </p:cNvPicPr>
          <p:nvPr>
            <p:ph idx="1"/>
          </p:nvPr>
        </p:nvPicPr>
        <p:blipFill>
          <a:blip r:embed="rId2"/>
          <a:stretch>
            <a:fillRect/>
          </a:stretch>
        </p:blipFill>
        <p:spPr>
          <a:xfrm>
            <a:off x="5791200" y="685800"/>
            <a:ext cx="2895600" cy="2171700"/>
          </a:xfrm>
        </p:spPr>
      </p:pic>
      <p:sp>
        <p:nvSpPr>
          <p:cNvPr id="4" name="Text Placeholder 3"/>
          <p:cNvSpPr>
            <a:spLocks noGrp="1"/>
          </p:cNvSpPr>
          <p:nvPr>
            <p:ph type="body" sz="half" idx="2"/>
          </p:nvPr>
        </p:nvSpPr>
        <p:spPr>
          <a:xfrm>
            <a:off x="457200" y="609600"/>
            <a:ext cx="5105400" cy="6248400"/>
          </a:xfrm>
        </p:spPr>
        <p:txBody>
          <a:bodyPr>
            <a:noAutofit/>
          </a:bodyPr>
          <a:lstStyle/>
          <a:p>
            <a:r>
              <a:rPr lang="en-US" sz="2400" dirty="0" smtClean="0">
                <a:latin typeface="Times New Roman" pitchFamily="18" charset="0"/>
                <a:cs typeface="Times New Roman" pitchFamily="18" charset="0"/>
              </a:rPr>
              <a:t>Urban geography is a branch of human geography concerned with various aspects of cities. An urban geographer's main role is to emphasize location and space and study the spatial processes that create patterns observed in urban areas.</a:t>
            </a:r>
          </a:p>
          <a:p>
            <a:endParaRPr lang="en-US" sz="2400" dirty="0" smtClean="0">
              <a:latin typeface="Times New Roman" pitchFamily="18" charset="0"/>
              <a:cs typeface="Times New Roman" pitchFamily="18" charset="0"/>
            </a:endParaRPr>
          </a:p>
          <a:p>
            <a:r>
              <a:rPr lang="en-US" sz="2400" b="1" dirty="0" smtClean="0">
                <a:latin typeface="Times New Roman" pitchFamily="18" charset="0"/>
                <a:cs typeface="Times New Roman" pitchFamily="18" charset="0"/>
              </a:rPr>
              <a:t>Cultural Geography</a:t>
            </a:r>
          </a:p>
          <a:p>
            <a:r>
              <a:rPr lang="en-US" sz="2400" dirty="0" smtClean="0">
                <a:latin typeface="Times New Roman" pitchFamily="18" charset="0"/>
                <a:cs typeface="Times New Roman" pitchFamily="18" charset="0"/>
              </a:rPr>
              <a:t>Cultural geography is the study of the many cultural aspects found throughout the world and how they relate to the spaces and places where they originate and then travel as people continually move across various areas.</a:t>
            </a:r>
            <a:endParaRPr lang="en-US" sz="2400" dirty="0">
              <a:latin typeface="Times New Roman" pitchFamily="18" charset="0"/>
              <a:cs typeface="Times New Roman" pitchFamily="18" charset="0"/>
            </a:endParaRPr>
          </a:p>
        </p:txBody>
      </p:sp>
      <p:pic>
        <p:nvPicPr>
          <p:cNvPr id="1026" name="Picture 2" descr="Image result for cultural geography of pakistan"/>
          <p:cNvPicPr>
            <a:picLocks noChangeAspect="1" noChangeArrowheads="1"/>
          </p:cNvPicPr>
          <p:nvPr/>
        </p:nvPicPr>
        <p:blipFill>
          <a:blip r:embed="rId3"/>
          <a:srcRect/>
          <a:stretch>
            <a:fillRect/>
          </a:stretch>
        </p:blipFill>
        <p:spPr bwMode="auto">
          <a:xfrm>
            <a:off x="5638800" y="3657600"/>
            <a:ext cx="3200400" cy="26670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5029200" cy="641350"/>
          </a:xfrm>
        </p:spPr>
        <p:txBody>
          <a:bodyPr>
            <a:normAutofit fontScale="90000"/>
          </a:bodyPr>
          <a:lstStyle/>
          <a:p>
            <a:r>
              <a:rPr lang="en-US" sz="2700" dirty="0" smtClean="0">
                <a:latin typeface="Times New Roman" pitchFamily="18" charset="0"/>
                <a:cs typeface="Times New Roman" pitchFamily="18" charset="0"/>
              </a:rPr>
              <a:t>Political Geography</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a:p>
        </p:txBody>
      </p:sp>
      <p:pic>
        <p:nvPicPr>
          <p:cNvPr id="5" name="Content Placeholder 4" descr="international.jpg"/>
          <p:cNvPicPr>
            <a:picLocks noGrp="1" noChangeAspect="1"/>
          </p:cNvPicPr>
          <p:nvPr>
            <p:ph idx="1"/>
          </p:nvPr>
        </p:nvPicPr>
        <p:blipFill>
          <a:blip r:embed="rId2"/>
          <a:stretch>
            <a:fillRect/>
          </a:stretch>
        </p:blipFill>
        <p:spPr>
          <a:xfrm>
            <a:off x="5943600" y="304800"/>
            <a:ext cx="2819400" cy="2590800"/>
          </a:xfrm>
        </p:spPr>
      </p:pic>
      <p:sp>
        <p:nvSpPr>
          <p:cNvPr id="4" name="Text Placeholder 3"/>
          <p:cNvSpPr>
            <a:spLocks noGrp="1"/>
          </p:cNvSpPr>
          <p:nvPr>
            <p:ph type="body" sz="half" idx="2"/>
          </p:nvPr>
        </p:nvSpPr>
        <p:spPr>
          <a:xfrm>
            <a:off x="381000" y="685800"/>
            <a:ext cx="5334000" cy="5867400"/>
          </a:xfrm>
        </p:spPr>
        <p:txBody>
          <a:bodyPr>
            <a:noAutofit/>
          </a:bodyPr>
          <a:lstStyle/>
          <a:p>
            <a:r>
              <a:rPr lang="en-US" sz="2000" dirty="0" smtClean="0">
                <a:latin typeface="Times New Roman" pitchFamily="18" charset="0"/>
                <a:cs typeface="Times New Roman" pitchFamily="18" charset="0"/>
              </a:rPr>
              <a:t>Definition of political geography. : a branch of geography that deals with human governments, the boundaries and subdivisions of political units (as nations or states), and the situations of cities — compare geopolitics and  political changes that occur in the world . </a:t>
            </a:r>
          </a:p>
          <a:p>
            <a:endParaRPr lang="en-US" sz="2400" b="1" dirty="0" smtClean="0">
              <a:latin typeface="Times New Roman" pitchFamily="18" charset="0"/>
              <a:cs typeface="Times New Roman" pitchFamily="18" charset="0"/>
            </a:endParaRPr>
          </a:p>
          <a:p>
            <a:r>
              <a:rPr lang="en-US" sz="2400" b="1" dirty="0" smtClean="0">
                <a:latin typeface="Times New Roman" pitchFamily="18" charset="0"/>
                <a:cs typeface="Times New Roman" pitchFamily="18" charset="0"/>
              </a:rPr>
              <a:t>Economic Geography</a:t>
            </a:r>
          </a:p>
          <a:p>
            <a:r>
              <a:rPr lang="en-US" sz="2000" dirty="0" smtClean="0">
                <a:latin typeface="Times New Roman" pitchFamily="18" charset="0"/>
                <a:cs typeface="Times New Roman" pitchFamily="18" charset="0"/>
              </a:rPr>
              <a:t>Economic geography is the study of the location, distribution and spatial organization of economic activities ( Production, Consumption and exchange of things )across the world. It represents a traditional subfield of the discipline of geography. However, many economists have also approached the field in ways more typical of the discipline of economics.</a:t>
            </a:r>
            <a:endParaRPr lang="en-US" sz="2000" dirty="0">
              <a:latin typeface="Times New Roman" pitchFamily="18" charset="0"/>
              <a:cs typeface="Times New Roman" pitchFamily="18" charset="0"/>
            </a:endParaRPr>
          </a:p>
        </p:txBody>
      </p:sp>
      <p:sp>
        <p:nvSpPr>
          <p:cNvPr id="24578" name="AutoShape 2" descr="Image result for economic geography"/>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24580" name="Picture 4" descr="Image result for economic geography"/>
          <p:cNvPicPr>
            <a:picLocks noChangeAspect="1" noChangeArrowheads="1"/>
          </p:cNvPicPr>
          <p:nvPr/>
        </p:nvPicPr>
        <p:blipFill>
          <a:blip r:embed="rId3"/>
          <a:srcRect/>
          <a:stretch>
            <a:fillRect/>
          </a:stretch>
        </p:blipFill>
        <p:spPr bwMode="auto">
          <a:xfrm>
            <a:off x="5943600" y="3657600"/>
            <a:ext cx="2895600" cy="22098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rmAutofit fontScale="90000"/>
          </a:bodyPr>
          <a:lstStyle/>
          <a:p>
            <a:r>
              <a:rPr lang="en-US" b="1" dirty="0" smtClean="0">
                <a:latin typeface="Times New Roman" pitchFamily="18" charset="0"/>
                <a:cs typeface="Times New Roman" pitchFamily="18" charset="0"/>
              </a:rPr>
              <a:t>Importance of Geography</a:t>
            </a:r>
            <a:endParaRPr lang="en-US" b="1" dirty="0">
              <a:latin typeface="Times New Roman" pitchFamily="18" charset="0"/>
              <a:cs typeface="Times New Roman" pitchFamily="18" charset="0"/>
            </a:endParaRPr>
          </a:p>
        </p:txBody>
      </p:sp>
      <p:sp>
        <p:nvSpPr>
          <p:cNvPr id="3" name="Content Placeholder 2"/>
          <p:cNvSpPr>
            <a:spLocks noGrp="1"/>
          </p:cNvSpPr>
          <p:nvPr>
            <p:ph idx="1"/>
          </p:nvPr>
        </p:nvSpPr>
        <p:spPr>
          <a:xfrm>
            <a:off x="457200" y="838200"/>
            <a:ext cx="8229600" cy="5791200"/>
          </a:xfrm>
        </p:spPr>
        <p:txBody>
          <a:bodyPr>
            <a:normAutofit/>
          </a:bodyPr>
          <a:lstStyle/>
          <a:p>
            <a:r>
              <a:rPr lang="en-US" sz="2800" dirty="0" smtClean="0">
                <a:latin typeface="Times New Roman" pitchFamily="18" charset="0"/>
                <a:cs typeface="Times New Roman" pitchFamily="18" charset="0"/>
              </a:rPr>
              <a:t>To understand basic physical systems that affect everyday life (e.g. earth-sun relationships, water cycles, wind and ocean currents).</a:t>
            </a:r>
          </a:p>
          <a:p>
            <a:r>
              <a:rPr lang="en-US" sz="2800" dirty="0" smtClean="0">
                <a:latin typeface="Times New Roman" pitchFamily="18" charset="0"/>
                <a:cs typeface="Times New Roman" pitchFamily="18" charset="0"/>
              </a:rPr>
              <a:t>To learn the location of places and the physical and cultural characteristics of those places in order to function more effectively in our increasingly interdependent world.</a:t>
            </a:r>
          </a:p>
          <a:p>
            <a:r>
              <a:rPr lang="en-US" sz="2800" dirty="0" smtClean="0">
                <a:latin typeface="Times New Roman" pitchFamily="18" charset="0"/>
                <a:cs typeface="Times New Roman" pitchFamily="18" charset="0"/>
              </a:rPr>
              <a:t>To understand the geography of past times and how geography has played important roles in the evolution of people, their ideas, places and environments.</a:t>
            </a:r>
          </a:p>
          <a:p>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itchFamily="18" charset="0"/>
                <a:cs typeface="Times New Roman" pitchFamily="18" charset="0"/>
              </a:rPr>
              <a:t>Importance of Geography</a:t>
            </a:r>
            <a:endParaRPr lang="en-US" sz="4000" b="1"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2800" dirty="0" smtClean="0">
                <a:latin typeface="Times New Roman" pitchFamily="18" charset="0"/>
                <a:cs typeface="Times New Roman" pitchFamily="18" charset="0"/>
              </a:rPr>
              <a:t>To appreciate Earth as the homeland of humankind and provide insight for wise management decisions about how the planet’s resources should be used.</a:t>
            </a:r>
          </a:p>
          <a:p>
            <a:r>
              <a:rPr lang="en-US" sz="2800" dirty="0" smtClean="0">
                <a:latin typeface="Times New Roman" pitchFamily="18" charset="0"/>
                <a:cs typeface="Times New Roman" pitchFamily="18" charset="0"/>
              </a:rPr>
              <a:t>To understand global interdependence and to become a better global citizen.</a:t>
            </a:r>
          </a:p>
          <a:p>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A.G Laptop\Desktop\image.png"/>
          <p:cNvPicPr>
            <a:picLocks noChangeAspect="1" noChangeArrowheads="1"/>
          </p:cNvPicPr>
          <p:nvPr/>
        </p:nvPicPr>
        <p:blipFill>
          <a:blip r:embed="rId2"/>
          <a:srcRect/>
          <a:stretch>
            <a:fillRect/>
          </a:stretch>
        </p:blipFill>
        <p:spPr bwMode="auto">
          <a:xfrm>
            <a:off x="0" y="0"/>
            <a:ext cx="9144000" cy="62484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676400"/>
            <a:ext cx="6629400" cy="2438400"/>
          </a:xfrm>
        </p:spPr>
        <p:txBody>
          <a:bodyPr>
            <a:normAutofit fontScale="90000"/>
          </a:bodyPr>
          <a:lstStyle/>
          <a:p>
            <a:r>
              <a:rPr lang="en-US" sz="6600" dirty="0" smtClean="0">
                <a:solidFill>
                  <a:srgbClr val="FF0000"/>
                </a:solidFill>
                <a:latin typeface="Blackadder ITC" pitchFamily="82" charset="0"/>
                <a:cs typeface="Times New Roman" pitchFamily="18" charset="0"/>
              </a:rPr>
              <a:t/>
            </a:r>
            <a:br>
              <a:rPr lang="en-US" sz="6600" dirty="0" smtClean="0">
                <a:solidFill>
                  <a:srgbClr val="FF0000"/>
                </a:solidFill>
                <a:latin typeface="Blackadder ITC" pitchFamily="82" charset="0"/>
                <a:cs typeface="Times New Roman" pitchFamily="18" charset="0"/>
              </a:rPr>
            </a:br>
            <a:r>
              <a:rPr lang="en-US" sz="6600" dirty="0" smtClean="0">
                <a:solidFill>
                  <a:srgbClr val="FF0000"/>
                </a:solidFill>
                <a:latin typeface="Blackadder ITC" pitchFamily="82" charset="0"/>
                <a:cs typeface="Times New Roman" pitchFamily="18" charset="0"/>
              </a:rPr>
              <a:t/>
            </a:r>
            <a:br>
              <a:rPr lang="en-US" sz="6600" dirty="0" smtClean="0">
                <a:solidFill>
                  <a:srgbClr val="FF0000"/>
                </a:solidFill>
                <a:latin typeface="Blackadder ITC" pitchFamily="82" charset="0"/>
                <a:cs typeface="Times New Roman" pitchFamily="18" charset="0"/>
              </a:rPr>
            </a:br>
            <a:r>
              <a:rPr lang="en-US" sz="6600" dirty="0" smtClean="0">
                <a:solidFill>
                  <a:srgbClr val="FF0000"/>
                </a:solidFill>
                <a:latin typeface="Blackadder ITC" pitchFamily="82" charset="0"/>
                <a:cs typeface="Times New Roman" pitchFamily="18" charset="0"/>
              </a:rPr>
              <a:t/>
            </a:r>
            <a:br>
              <a:rPr lang="en-US" sz="6600" dirty="0" smtClean="0">
                <a:solidFill>
                  <a:srgbClr val="FF0000"/>
                </a:solidFill>
                <a:latin typeface="Blackadder ITC" pitchFamily="82" charset="0"/>
                <a:cs typeface="Times New Roman" pitchFamily="18" charset="0"/>
              </a:rPr>
            </a:br>
            <a:r>
              <a:rPr lang="en-US" sz="6600" dirty="0" smtClean="0">
                <a:solidFill>
                  <a:srgbClr val="FF0000"/>
                </a:solidFill>
                <a:latin typeface="Blackadder ITC" pitchFamily="82" charset="0"/>
                <a:cs typeface="Times New Roman" pitchFamily="18" charset="0"/>
              </a:rPr>
              <a:t/>
            </a:r>
            <a:br>
              <a:rPr lang="en-US" sz="6600" dirty="0" smtClean="0">
                <a:solidFill>
                  <a:srgbClr val="FF0000"/>
                </a:solidFill>
                <a:latin typeface="Blackadder ITC" pitchFamily="82" charset="0"/>
                <a:cs typeface="Times New Roman" pitchFamily="18" charset="0"/>
              </a:rPr>
            </a:br>
            <a:r>
              <a:rPr lang="en-US" sz="6600" dirty="0" smtClean="0">
                <a:solidFill>
                  <a:srgbClr val="FF0000"/>
                </a:solidFill>
                <a:latin typeface="Blackadder ITC" pitchFamily="82" charset="0"/>
                <a:cs typeface="Times New Roman" pitchFamily="18" charset="0"/>
              </a:rPr>
              <a:t/>
            </a:r>
            <a:br>
              <a:rPr lang="en-US" sz="6600" dirty="0" smtClean="0">
                <a:solidFill>
                  <a:srgbClr val="FF0000"/>
                </a:solidFill>
                <a:latin typeface="Blackadder ITC" pitchFamily="82" charset="0"/>
                <a:cs typeface="Times New Roman" pitchFamily="18" charset="0"/>
              </a:rPr>
            </a:br>
            <a:r>
              <a:rPr lang="en-US" sz="6600" dirty="0" smtClean="0">
                <a:solidFill>
                  <a:srgbClr val="FF0000"/>
                </a:solidFill>
                <a:latin typeface="Blackadder ITC" pitchFamily="82" charset="0"/>
                <a:cs typeface="Times New Roman" pitchFamily="18" charset="0"/>
              </a:rPr>
              <a:t/>
            </a:r>
            <a:br>
              <a:rPr lang="en-US" sz="6600" dirty="0" smtClean="0">
                <a:solidFill>
                  <a:srgbClr val="FF0000"/>
                </a:solidFill>
                <a:latin typeface="Blackadder ITC" pitchFamily="82" charset="0"/>
                <a:cs typeface="Times New Roman" pitchFamily="18" charset="0"/>
              </a:rPr>
            </a:br>
            <a:r>
              <a:rPr lang="en-US" sz="6600" dirty="0" smtClean="0">
                <a:solidFill>
                  <a:srgbClr val="FF0000"/>
                </a:solidFill>
                <a:latin typeface="Blackadder ITC" pitchFamily="82" charset="0"/>
                <a:cs typeface="Times New Roman" pitchFamily="18" charset="0"/>
              </a:rPr>
              <a:t/>
            </a:r>
            <a:br>
              <a:rPr lang="en-US" sz="6600" dirty="0" smtClean="0">
                <a:solidFill>
                  <a:srgbClr val="FF0000"/>
                </a:solidFill>
                <a:latin typeface="Blackadder ITC" pitchFamily="82" charset="0"/>
                <a:cs typeface="Times New Roman" pitchFamily="18" charset="0"/>
              </a:rPr>
            </a:br>
            <a:r>
              <a:rPr lang="en-US" sz="6600" dirty="0" smtClean="0">
                <a:solidFill>
                  <a:srgbClr val="FF0000"/>
                </a:solidFill>
                <a:latin typeface="Blackadder ITC" pitchFamily="82" charset="0"/>
                <a:cs typeface="Times New Roman" pitchFamily="18" charset="0"/>
              </a:rPr>
              <a:t>                        Best of Luck</a:t>
            </a:r>
            <a:endParaRPr lang="en-US" sz="6600" dirty="0">
              <a:solidFill>
                <a:srgbClr val="FF0000"/>
              </a:solidFill>
              <a:latin typeface="Blackadder ITC" pitchFamily="82" charset="0"/>
              <a:cs typeface="Times New Roman" pitchFamily="18" charset="0"/>
            </a:endParaRPr>
          </a:p>
        </p:txBody>
      </p:sp>
      <p:pic>
        <p:nvPicPr>
          <p:cNvPr id="1026" name="Picture 2" descr="C:\Users\A.G Laptop\Desktop\Mehboob\Success-of-University-Education-1140x641.jpg"/>
          <p:cNvPicPr>
            <a:picLocks noChangeAspect="1" noChangeArrowheads="1"/>
          </p:cNvPicPr>
          <p:nvPr/>
        </p:nvPicPr>
        <p:blipFill>
          <a:blip r:embed="rId2"/>
          <a:srcRect/>
          <a:stretch>
            <a:fillRect/>
          </a:stretch>
        </p:blipFill>
        <p:spPr bwMode="auto">
          <a:xfrm>
            <a:off x="0" y="0"/>
            <a:ext cx="9144000" cy="54102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itchFamily="18" charset="0"/>
                <a:cs typeface="Times New Roman" pitchFamily="18" charset="0"/>
              </a:rPr>
              <a:t>Introduction to Geography</a:t>
            </a:r>
            <a:endParaRPr lang="en-US" sz="4000" b="1"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buNone/>
            </a:pPr>
            <a:endParaRPr lang="en-US" b="1" dirty="0" smtClean="0">
              <a:latin typeface="Blackadder ITC" pitchFamily="82" charset="0"/>
            </a:endParaRPr>
          </a:p>
          <a:p>
            <a:pPr>
              <a:buNone/>
            </a:pPr>
            <a:r>
              <a:rPr lang="en-US" b="1" dirty="0" smtClean="0">
                <a:latin typeface="Blackadder ITC" pitchFamily="82" charset="0"/>
              </a:rPr>
              <a:t>  Presented by;</a:t>
            </a:r>
          </a:p>
          <a:p>
            <a:pPr>
              <a:buNone/>
            </a:pPr>
            <a:r>
              <a:rPr lang="en-US" b="1" dirty="0" smtClean="0">
                <a:latin typeface="Blackadder ITC" pitchFamily="82" charset="0"/>
              </a:rPr>
              <a:t>		</a:t>
            </a:r>
            <a:r>
              <a:rPr lang="en-US" b="1" dirty="0" smtClean="0">
                <a:solidFill>
                  <a:schemeClr val="tx1">
                    <a:lumMod val="95000"/>
                    <a:lumOff val="5000"/>
                  </a:schemeClr>
                </a:solidFill>
                <a:latin typeface="Blackadder ITC" pitchFamily="82" charset="0"/>
              </a:rPr>
              <a:t>	Syed Mehboob Hussain</a:t>
            </a:r>
          </a:p>
          <a:p>
            <a:pPr>
              <a:buNone/>
            </a:pPr>
            <a:r>
              <a:rPr lang="en-US" b="1" dirty="0" smtClean="0">
                <a:solidFill>
                  <a:schemeClr val="tx1">
                    <a:lumMod val="95000"/>
                    <a:lumOff val="5000"/>
                  </a:schemeClr>
                </a:solidFill>
                <a:latin typeface="Blackadder ITC" pitchFamily="82" charset="0"/>
              </a:rPr>
              <a:t>			Department of Geography</a:t>
            </a:r>
          </a:p>
          <a:p>
            <a:pPr>
              <a:buNone/>
            </a:pPr>
            <a:endParaRPr lang="en-US" dirty="0"/>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Autofit/>
          </a:bodyPr>
          <a:lstStyle/>
          <a:p>
            <a:r>
              <a:rPr lang="en-US" sz="4000" b="1" dirty="0" smtClean="0">
                <a:solidFill>
                  <a:srgbClr val="C00000"/>
                </a:solidFill>
                <a:latin typeface="Times New Roman" pitchFamily="18" charset="0"/>
                <a:cs typeface="Times New Roman" pitchFamily="18" charset="0"/>
              </a:rPr>
              <a:t>Geography</a:t>
            </a:r>
            <a:endParaRPr lang="en-US" sz="4000" b="1" dirty="0">
              <a:solidFill>
                <a:srgbClr val="C0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990600"/>
            <a:ext cx="8229600" cy="5638800"/>
          </a:xfrm>
        </p:spPr>
        <p:txBody>
          <a:bodyPr>
            <a:normAutofit/>
          </a:bodyPr>
          <a:lstStyle/>
          <a:p>
            <a:pPr>
              <a:buFont typeface="Wingdings" pitchFamily="2" charset="2"/>
              <a:buChar char="Ø"/>
            </a:pPr>
            <a:r>
              <a:rPr lang="en-US" sz="2800" b="1" dirty="0">
                <a:latin typeface="Times New Roman" pitchFamily="18" charset="0"/>
                <a:cs typeface="Times New Roman" pitchFamily="18" charset="0"/>
              </a:rPr>
              <a:t>Geography</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is </a:t>
            </a:r>
            <a:r>
              <a:rPr lang="en-US" sz="2400" dirty="0">
                <a:latin typeface="Times New Roman" pitchFamily="18" charset="0"/>
                <a:cs typeface="Times New Roman" pitchFamily="18" charset="0"/>
              </a:rPr>
              <a:t>the study of earth and its people. Its features are things like continents, seas, rivers and mountains. </a:t>
            </a:r>
            <a:r>
              <a:rPr lang="en-US" sz="2400" dirty="0" smtClean="0">
                <a:latin typeface="Times New Roman" pitchFamily="18" charset="0"/>
                <a:cs typeface="Times New Roman" pitchFamily="18" charset="0"/>
              </a:rPr>
              <a:t>A </a:t>
            </a:r>
            <a:r>
              <a:rPr lang="en-US" sz="2400" dirty="0">
                <a:latin typeface="Times New Roman" pitchFamily="18" charset="0"/>
                <a:cs typeface="Times New Roman" pitchFamily="18" charset="0"/>
              </a:rPr>
              <a:t>geographer tries to understand the world and the things that are in it, how they started and how they have changed</a:t>
            </a:r>
            <a:r>
              <a:rPr lang="en-US" sz="2400" dirty="0" smtClean="0">
                <a:latin typeface="Times New Roman" pitchFamily="18" charset="0"/>
                <a:cs typeface="Times New Roman" pitchFamily="18" charset="0"/>
              </a:rPr>
              <a:t>.</a:t>
            </a:r>
          </a:p>
          <a:p>
            <a:pPr>
              <a:buFont typeface="Wingdings" pitchFamily="2" charset="2"/>
              <a:buChar char="Ø"/>
            </a:pPr>
            <a:r>
              <a:rPr lang="en-US" sz="2800" b="1" dirty="0">
                <a:latin typeface="Times New Roman" pitchFamily="18" charset="0"/>
                <a:cs typeface="Times New Roman" pitchFamily="18" charset="0"/>
              </a:rPr>
              <a:t>Geography</a:t>
            </a:r>
            <a:r>
              <a:rPr lang="en-US" sz="2400" dirty="0">
                <a:latin typeface="Times New Roman" pitchFamily="18" charset="0"/>
                <a:cs typeface="Times New Roman" pitchFamily="18" charset="0"/>
              </a:rPr>
              <a:t> is the study of places and the relationships between people and their environments. Geographers explore both the physical properties of Earth's surface and the human societies spread across it. </a:t>
            </a:r>
            <a:r>
              <a:rPr lang="en-US" sz="2400" b="1" dirty="0" smtClean="0">
                <a:latin typeface="Times New Roman" pitchFamily="18" charset="0"/>
                <a:cs typeface="Times New Roman" pitchFamily="18" charset="0"/>
              </a:rPr>
              <a:t>Geography</a:t>
            </a:r>
            <a:r>
              <a:rPr lang="en-US" sz="2400" dirty="0">
                <a:latin typeface="Times New Roman" pitchFamily="18" charset="0"/>
                <a:cs typeface="Times New Roman" pitchFamily="18" charset="0"/>
              </a:rPr>
              <a:t> seeks to understand where things are found, </a:t>
            </a:r>
            <a:r>
              <a:rPr lang="en-US" sz="2400" dirty="0" smtClean="0">
                <a:latin typeface="Times New Roman" pitchFamily="18" charset="0"/>
                <a:cs typeface="Times New Roman" pitchFamily="18" charset="0"/>
              </a:rPr>
              <a:t>why </a:t>
            </a:r>
            <a:r>
              <a:rPr lang="en-US" sz="2400" dirty="0">
                <a:latin typeface="Times New Roman" pitchFamily="18" charset="0"/>
                <a:cs typeface="Times New Roman" pitchFamily="18" charset="0"/>
              </a:rPr>
              <a:t>they are there, and how they develop and change over time.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
            <a:ext cx="7772400" cy="1295399"/>
          </a:xfrm>
        </p:spPr>
        <p:txBody>
          <a:bodyPr>
            <a:normAutofit/>
          </a:bodyPr>
          <a:lstStyle/>
          <a:p>
            <a:r>
              <a:rPr lang="en-US" sz="4000" b="1" dirty="0" smtClean="0">
                <a:latin typeface="Times New Roman" pitchFamily="18" charset="0"/>
                <a:cs typeface="Times New Roman" pitchFamily="18" charset="0"/>
              </a:rPr>
              <a:t>Branches </a:t>
            </a:r>
            <a:r>
              <a:rPr lang="en-US" sz="4000" b="1" dirty="0" smtClean="0">
                <a:latin typeface="Times New Roman" pitchFamily="18" charset="0"/>
                <a:cs typeface="Times New Roman" pitchFamily="18" charset="0"/>
              </a:rPr>
              <a:t>of</a:t>
            </a:r>
            <a:r>
              <a:rPr lang="en-US" sz="4000" b="1" dirty="0" smtClean="0">
                <a:latin typeface="Times New Roman" pitchFamily="18" charset="0"/>
                <a:cs typeface="Times New Roman" pitchFamily="18" charset="0"/>
              </a:rPr>
              <a:t> </a:t>
            </a:r>
            <a:r>
              <a:rPr lang="en-US" sz="4000" b="1" dirty="0" smtClean="0">
                <a:latin typeface="Times New Roman" pitchFamily="18" charset="0"/>
                <a:cs typeface="Times New Roman" pitchFamily="18" charset="0"/>
              </a:rPr>
              <a:t>Geography</a:t>
            </a:r>
            <a:endParaRPr lang="en-US" sz="4000" b="1" dirty="0">
              <a:latin typeface="Times New Roman" pitchFamily="18" charset="0"/>
              <a:cs typeface="Times New Roman" pitchFamily="18" charset="0"/>
            </a:endParaRPr>
          </a:p>
        </p:txBody>
      </p:sp>
      <p:sp>
        <p:nvSpPr>
          <p:cNvPr id="3" name="Subtitle 2"/>
          <p:cNvSpPr>
            <a:spLocks noGrp="1"/>
          </p:cNvSpPr>
          <p:nvPr>
            <p:ph type="subTitle" idx="1"/>
          </p:nvPr>
        </p:nvSpPr>
        <p:spPr>
          <a:xfrm>
            <a:off x="457200" y="1066800"/>
            <a:ext cx="8001000" cy="5791200"/>
          </a:xfrm>
        </p:spPr>
        <p:txBody>
          <a:bodyPr>
            <a:noAutofit/>
          </a:bodyPr>
          <a:lstStyle/>
          <a:p>
            <a:pPr algn="l"/>
            <a:r>
              <a:rPr lang="en-US" sz="2400" dirty="0" smtClean="0">
                <a:solidFill>
                  <a:schemeClr val="tx1"/>
                </a:solidFill>
                <a:latin typeface="Times New Roman" pitchFamily="18" charset="0"/>
                <a:cs typeface="Times New Roman" pitchFamily="18" charset="0"/>
              </a:rPr>
              <a:t>Geography is divided into two main branches: human geography and physical geography and these branches again divided into many sub branches.</a:t>
            </a:r>
          </a:p>
          <a:p>
            <a:pPr algn="l">
              <a:buFont typeface="Wingdings" pitchFamily="2" charset="2"/>
              <a:buChar char="Ø"/>
            </a:pPr>
            <a:r>
              <a:rPr lang="en-US" sz="2800" b="1" dirty="0" smtClean="0">
                <a:solidFill>
                  <a:schemeClr val="tx1"/>
                </a:solidFill>
                <a:latin typeface="Times New Roman" pitchFamily="18" charset="0"/>
                <a:cs typeface="Times New Roman" pitchFamily="18" charset="0"/>
              </a:rPr>
              <a:t>Physical Geography</a:t>
            </a:r>
          </a:p>
          <a:p>
            <a:pPr algn="l"/>
            <a:r>
              <a:rPr lang="en-US" sz="2400" dirty="0" smtClean="0">
                <a:solidFill>
                  <a:schemeClr val="tx1"/>
                </a:solidFill>
                <a:latin typeface="Times New Roman" pitchFamily="18" charset="0"/>
                <a:cs typeface="Times New Roman" pitchFamily="18" charset="0"/>
              </a:rPr>
              <a:t>Physical Geography is a major branch of geography in which we study the natural features of the earth surface like mountains, plains, plateaus, weather &amp; climate, oceans etc.</a:t>
            </a:r>
          </a:p>
          <a:p>
            <a:pPr algn="l">
              <a:buFont typeface="Wingdings" pitchFamily="2" charset="2"/>
              <a:buChar char="Ø"/>
            </a:pPr>
            <a:r>
              <a:rPr lang="en-US" sz="2800" b="1" dirty="0" smtClean="0">
                <a:solidFill>
                  <a:schemeClr val="tx1"/>
                </a:solidFill>
                <a:latin typeface="Times New Roman" pitchFamily="18" charset="0"/>
                <a:cs typeface="Times New Roman" pitchFamily="18" charset="0"/>
              </a:rPr>
              <a:t>Human Geography</a:t>
            </a:r>
          </a:p>
          <a:p>
            <a:pPr algn="l"/>
            <a:r>
              <a:rPr lang="en-US" sz="2400" dirty="0" smtClean="0">
                <a:solidFill>
                  <a:schemeClr val="tx1"/>
                </a:solidFill>
                <a:latin typeface="Times New Roman" pitchFamily="18" charset="0"/>
                <a:cs typeface="Times New Roman" pitchFamily="18" charset="0"/>
              </a:rPr>
              <a:t>Human geo is a branch of geo which deals the man-made things which are present on the earth surface. Some examples of human geography include urban geography, economic geography, cultural geography, political geography, social geography, and population geography. </a:t>
            </a:r>
            <a:endParaRPr lang="en-US" sz="24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itchFamily="18" charset="0"/>
                <a:cs typeface="Times New Roman" pitchFamily="18" charset="0"/>
              </a:rPr>
              <a:t>Branches </a:t>
            </a:r>
            <a:r>
              <a:rPr lang="en-US" sz="4000" b="1" dirty="0" smtClean="0">
                <a:latin typeface="Times New Roman" pitchFamily="18" charset="0"/>
                <a:cs typeface="Times New Roman" pitchFamily="18" charset="0"/>
              </a:rPr>
              <a:t>of </a:t>
            </a:r>
            <a:r>
              <a:rPr lang="en-US" sz="4000" b="1" dirty="0" smtClean="0">
                <a:latin typeface="Times New Roman" pitchFamily="18" charset="0"/>
                <a:cs typeface="Times New Roman" pitchFamily="18" charset="0"/>
              </a:rPr>
              <a:t>Geography</a:t>
            </a:r>
            <a:endParaRPr lang="en-US" sz="4000" dirty="0"/>
          </a:p>
        </p:txBody>
      </p:sp>
      <p:sp>
        <p:nvSpPr>
          <p:cNvPr id="3" name="Text Placeholder 2"/>
          <p:cNvSpPr>
            <a:spLocks noGrp="1"/>
          </p:cNvSpPr>
          <p:nvPr>
            <p:ph type="body" idx="1"/>
          </p:nvPr>
        </p:nvSpPr>
        <p:spPr/>
        <p:txBody>
          <a:bodyPr>
            <a:normAutofit/>
          </a:bodyPr>
          <a:lstStyle/>
          <a:p>
            <a:r>
              <a:rPr lang="en-US" sz="2800" dirty="0" smtClean="0">
                <a:latin typeface="Times New Roman" pitchFamily="18" charset="0"/>
                <a:cs typeface="Times New Roman" pitchFamily="18" charset="0"/>
              </a:rPr>
              <a:t>Physical Geography</a:t>
            </a:r>
          </a:p>
        </p:txBody>
      </p:sp>
      <p:sp>
        <p:nvSpPr>
          <p:cNvPr id="4" name="Content Placeholder 3"/>
          <p:cNvSpPr>
            <a:spLocks noGrp="1"/>
          </p:cNvSpPr>
          <p:nvPr>
            <p:ph sz="half" idx="2"/>
          </p:nvPr>
        </p:nvSpPr>
        <p:spPr/>
        <p:txBody>
          <a:bodyPr/>
          <a:lstStyle/>
          <a:p>
            <a:pPr>
              <a:buFont typeface="Wingdings" pitchFamily="2" charset="2"/>
              <a:buChar char="§"/>
            </a:pPr>
            <a:r>
              <a:rPr lang="en-US" dirty="0" smtClean="0">
                <a:latin typeface="Times New Roman" pitchFamily="18" charset="0"/>
                <a:cs typeface="Times New Roman" pitchFamily="18" charset="0"/>
              </a:rPr>
              <a:t>Climatology</a:t>
            </a:r>
          </a:p>
          <a:p>
            <a:pPr>
              <a:buFont typeface="Wingdings" pitchFamily="2" charset="2"/>
              <a:buChar char="§"/>
            </a:pPr>
            <a:r>
              <a:rPr lang="en-US" dirty="0" smtClean="0">
                <a:latin typeface="Times New Roman" pitchFamily="18" charset="0"/>
                <a:cs typeface="Times New Roman" pitchFamily="18" charset="0"/>
              </a:rPr>
              <a:t>Oceanography </a:t>
            </a:r>
          </a:p>
          <a:p>
            <a:pPr>
              <a:buFont typeface="Wingdings" pitchFamily="2" charset="2"/>
              <a:buChar char="§"/>
            </a:pPr>
            <a:r>
              <a:rPr lang="en-US" dirty="0" smtClean="0">
                <a:latin typeface="Times New Roman" pitchFamily="18" charset="0"/>
                <a:cs typeface="Times New Roman" pitchFamily="18" charset="0"/>
              </a:rPr>
              <a:t>Geomorphology</a:t>
            </a:r>
          </a:p>
          <a:p>
            <a:pPr>
              <a:buFont typeface="Wingdings" pitchFamily="2" charset="2"/>
              <a:buChar char="§"/>
            </a:pPr>
            <a:r>
              <a:rPr lang="en-US" dirty="0" smtClean="0">
                <a:latin typeface="Times New Roman" pitchFamily="18" charset="0"/>
                <a:cs typeface="Times New Roman" pitchFamily="18" charset="0"/>
              </a:rPr>
              <a:t>Metrology</a:t>
            </a:r>
          </a:p>
          <a:p>
            <a:pPr>
              <a:buFont typeface="Wingdings" pitchFamily="2" charset="2"/>
              <a:buChar char="§"/>
            </a:pPr>
            <a:r>
              <a:rPr lang="en-US" dirty="0" smtClean="0">
                <a:latin typeface="Times New Roman" pitchFamily="18" charset="0"/>
                <a:cs typeface="Times New Roman" pitchFamily="18" charset="0"/>
              </a:rPr>
              <a:t>Hydrology</a:t>
            </a:r>
          </a:p>
          <a:p>
            <a:pPr>
              <a:buFont typeface="Wingdings" pitchFamily="2" charset="2"/>
              <a:buChar char="§"/>
            </a:pPr>
            <a:r>
              <a:rPr lang="en-US" dirty="0" smtClean="0">
                <a:latin typeface="Times New Roman" pitchFamily="18" charset="0"/>
                <a:cs typeface="Times New Roman" pitchFamily="18" charset="0"/>
              </a:rPr>
              <a:t>Geology</a:t>
            </a:r>
          </a:p>
          <a:p>
            <a:pPr>
              <a:buFont typeface="Wingdings" pitchFamily="2" charset="2"/>
              <a:buChar char="§"/>
            </a:pPr>
            <a:r>
              <a:rPr lang="en-US" dirty="0" smtClean="0">
                <a:latin typeface="Times New Roman" pitchFamily="18" charset="0"/>
                <a:cs typeface="Times New Roman" pitchFamily="18" charset="0"/>
              </a:rPr>
              <a:t>Glaciology</a:t>
            </a:r>
          </a:p>
          <a:p>
            <a:pPr>
              <a:buFont typeface="Wingdings" pitchFamily="2" charset="2"/>
              <a:buChar char="§"/>
            </a:pPr>
            <a:r>
              <a:rPr lang="en-US" dirty="0" smtClean="0">
                <a:latin typeface="Times New Roman" pitchFamily="18" charset="0"/>
                <a:cs typeface="Times New Roman" pitchFamily="18" charset="0"/>
              </a:rPr>
              <a:t>Pedology</a:t>
            </a:r>
          </a:p>
          <a:p>
            <a:endParaRPr lang="en-US" dirty="0"/>
          </a:p>
        </p:txBody>
      </p:sp>
      <p:sp>
        <p:nvSpPr>
          <p:cNvPr id="5" name="Text Placeholder 4"/>
          <p:cNvSpPr>
            <a:spLocks noGrp="1"/>
          </p:cNvSpPr>
          <p:nvPr>
            <p:ph type="body" sz="quarter" idx="3"/>
          </p:nvPr>
        </p:nvSpPr>
        <p:spPr/>
        <p:txBody>
          <a:bodyPr>
            <a:normAutofit/>
          </a:bodyPr>
          <a:lstStyle/>
          <a:p>
            <a:r>
              <a:rPr lang="en-US" sz="2800" dirty="0" smtClean="0">
                <a:latin typeface="Times New Roman" pitchFamily="18" charset="0"/>
                <a:cs typeface="Times New Roman" pitchFamily="18" charset="0"/>
              </a:rPr>
              <a:t>Human Geography</a:t>
            </a:r>
            <a:endParaRPr lang="en-US" sz="2800" dirty="0">
              <a:latin typeface="Times New Roman" pitchFamily="18" charset="0"/>
              <a:cs typeface="Times New Roman" pitchFamily="18" charset="0"/>
            </a:endParaRPr>
          </a:p>
        </p:txBody>
      </p:sp>
      <p:sp>
        <p:nvSpPr>
          <p:cNvPr id="6" name="Content Placeholder 5"/>
          <p:cNvSpPr>
            <a:spLocks noGrp="1"/>
          </p:cNvSpPr>
          <p:nvPr>
            <p:ph sz="quarter" idx="4"/>
          </p:nvPr>
        </p:nvSpPr>
        <p:spPr/>
        <p:txBody>
          <a:bodyPr/>
          <a:lstStyle/>
          <a:p>
            <a:pPr>
              <a:buFont typeface="Wingdings" pitchFamily="2" charset="2"/>
              <a:buChar char="§"/>
            </a:pPr>
            <a:r>
              <a:rPr lang="en-US" dirty="0" smtClean="0">
                <a:latin typeface="Times New Roman" pitchFamily="18" charset="0"/>
                <a:cs typeface="Times New Roman" pitchFamily="18" charset="0"/>
              </a:rPr>
              <a:t>Population Geography</a:t>
            </a:r>
          </a:p>
          <a:p>
            <a:pPr>
              <a:buFont typeface="Wingdings" pitchFamily="2" charset="2"/>
              <a:buChar char="§"/>
            </a:pPr>
            <a:r>
              <a:rPr lang="en-US" dirty="0" smtClean="0">
                <a:latin typeface="Times New Roman" pitchFamily="18" charset="0"/>
                <a:cs typeface="Times New Roman" pitchFamily="18" charset="0"/>
              </a:rPr>
              <a:t>Rural Geography</a:t>
            </a:r>
          </a:p>
          <a:p>
            <a:pPr>
              <a:buFont typeface="Wingdings" pitchFamily="2" charset="2"/>
              <a:buChar char="§"/>
            </a:pPr>
            <a:r>
              <a:rPr lang="en-US" dirty="0" smtClean="0">
                <a:latin typeface="Times New Roman" pitchFamily="18" charset="0"/>
                <a:cs typeface="Times New Roman" pitchFamily="18" charset="0"/>
              </a:rPr>
              <a:t>Urban Geography</a:t>
            </a:r>
          </a:p>
          <a:p>
            <a:pPr>
              <a:buFont typeface="Wingdings" pitchFamily="2" charset="2"/>
              <a:buChar char="§"/>
            </a:pPr>
            <a:r>
              <a:rPr lang="en-US" dirty="0" smtClean="0">
                <a:latin typeface="Times New Roman" pitchFamily="18" charset="0"/>
                <a:cs typeface="Times New Roman" pitchFamily="18" charset="0"/>
              </a:rPr>
              <a:t>Settlement Geography</a:t>
            </a:r>
          </a:p>
          <a:p>
            <a:pPr>
              <a:buFont typeface="Wingdings" pitchFamily="2" charset="2"/>
              <a:buChar char="§"/>
            </a:pPr>
            <a:r>
              <a:rPr lang="en-US" dirty="0" smtClean="0">
                <a:latin typeface="Times New Roman" pitchFamily="18" charset="0"/>
                <a:cs typeface="Times New Roman" pitchFamily="18" charset="0"/>
              </a:rPr>
              <a:t>Cultural Geography</a:t>
            </a:r>
          </a:p>
          <a:p>
            <a:pPr>
              <a:buFont typeface="Wingdings" pitchFamily="2" charset="2"/>
              <a:buChar char="§"/>
            </a:pPr>
            <a:r>
              <a:rPr lang="en-US" dirty="0" smtClean="0">
                <a:latin typeface="Times New Roman" pitchFamily="18" charset="0"/>
                <a:cs typeface="Times New Roman" pitchFamily="18" charset="0"/>
              </a:rPr>
              <a:t>Political Geography</a:t>
            </a:r>
          </a:p>
          <a:p>
            <a:pPr>
              <a:buFont typeface="Wingdings" pitchFamily="2" charset="2"/>
              <a:buChar char="§"/>
            </a:pPr>
            <a:r>
              <a:rPr lang="en-US" dirty="0" smtClean="0">
                <a:latin typeface="Times New Roman" pitchFamily="18" charset="0"/>
                <a:cs typeface="Times New Roman" pitchFamily="18" charset="0"/>
              </a:rPr>
              <a:t>Economic Geography</a:t>
            </a:r>
          </a:p>
          <a:p>
            <a:pPr>
              <a:buFont typeface="Wingdings" pitchFamily="2" charset="2"/>
              <a:buChar char="§"/>
            </a:pPr>
            <a:r>
              <a:rPr lang="en-US" dirty="0" smtClean="0">
                <a:latin typeface="Times New Roman" pitchFamily="18" charset="0"/>
                <a:cs typeface="Times New Roman" pitchFamily="18" charset="0"/>
              </a:rPr>
              <a:t>Cultural Geography</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14400"/>
            <a:ext cx="4648200" cy="685800"/>
          </a:xfrm>
        </p:spPr>
        <p:txBody>
          <a:bodyPr>
            <a:normAutofit fontScale="90000"/>
          </a:bodyPr>
          <a:lstStyle/>
          <a:p>
            <a:r>
              <a:rPr lang="en-US" sz="3100" dirty="0" smtClean="0">
                <a:latin typeface="Times New Roman" pitchFamily="18" charset="0"/>
                <a:cs typeface="Times New Roman" pitchFamily="18" charset="0"/>
              </a:rPr>
              <a:t>Climatology</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a:p>
        </p:txBody>
      </p:sp>
      <p:sp>
        <p:nvSpPr>
          <p:cNvPr id="4" name="Text Placeholder 3"/>
          <p:cNvSpPr>
            <a:spLocks noGrp="1"/>
          </p:cNvSpPr>
          <p:nvPr>
            <p:ph type="body" sz="half" idx="2"/>
          </p:nvPr>
        </p:nvSpPr>
        <p:spPr>
          <a:xfrm>
            <a:off x="457200" y="1295400"/>
            <a:ext cx="4724400" cy="4830763"/>
          </a:xfrm>
        </p:spPr>
        <p:txBody>
          <a:bodyPr>
            <a:normAutofit fontScale="92500" lnSpcReduction="20000"/>
          </a:bodyPr>
          <a:lstStyle/>
          <a:p>
            <a:r>
              <a:rPr lang="en-US" sz="2400" dirty="0" smtClean="0">
                <a:latin typeface="Times New Roman" pitchFamily="18" charset="0"/>
                <a:cs typeface="Times New Roman" pitchFamily="18" charset="0"/>
              </a:rPr>
              <a:t>Climatology is the study of climate and how it changes over time. This science helps people better understand the atmospheric conditions that cause weather patterns and temperature changes over time</a:t>
            </a:r>
          </a:p>
          <a:p>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r>
              <a:rPr lang="en-US" sz="3000" b="1" dirty="0" smtClean="0">
                <a:latin typeface="Times New Roman" pitchFamily="18" charset="0"/>
                <a:cs typeface="Times New Roman" pitchFamily="18" charset="0"/>
              </a:rPr>
              <a:t>Oceanography </a:t>
            </a:r>
          </a:p>
          <a:p>
            <a:r>
              <a:rPr lang="en-US" sz="2600" dirty="0" smtClean="0">
                <a:latin typeface="Times New Roman" pitchFamily="18" charset="0"/>
                <a:cs typeface="Times New Roman" pitchFamily="18" charset="0"/>
              </a:rPr>
              <a:t>Oceanography is the study of the oceans. This covers the shape, depth, and distribution of oceans, their composition, life forms, ecology, and water currents, and their legal status.</a:t>
            </a:r>
          </a:p>
          <a:p>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endParaRPr lang="en-US" dirty="0"/>
          </a:p>
        </p:txBody>
      </p:sp>
      <p:pic>
        <p:nvPicPr>
          <p:cNvPr id="1026" name="Picture 2" descr="C:\Users\A.G Laptop\Desktop\images.jpg"/>
          <p:cNvPicPr>
            <a:picLocks noChangeAspect="1" noChangeArrowheads="1"/>
          </p:cNvPicPr>
          <p:nvPr/>
        </p:nvPicPr>
        <p:blipFill>
          <a:blip r:embed="rId2"/>
          <a:srcRect/>
          <a:stretch>
            <a:fillRect/>
          </a:stretch>
        </p:blipFill>
        <p:spPr bwMode="auto">
          <a:xfrm>
            <a:off x="5257800" y="914400"/>
            <a:ext cx="3733800" cy="2209800"/>
          </a:xfrm>
          <a:prstGeom prst="rect">
            <a:avLst/>
          </a:prstGeom>
          <a:noFill/>
        </p:spPr>
      </p:pic>
      <p:pic>
        <p:nvPicPr>
          <p:cNvPr id="9" name="Content Placeholder 8" descr="Underwater-Coral-Drilling-Core-738x430.jpg"/>
          <p:cNvPicPr>
            <a:picLocks noGrp="1" noChangeAspect="1"/>
          </p:cNvPicPr>
          <p:nvPr>
            <p:ph idx="1"/>
          </p:nvPr>
        </p:nvPicPr>
        <p:blipFill>
          <a:blip r:embed="rId3"/>
          <a:stretch>
            <a:fillRect/>
          </a:stretch>
        </p:blipFill>
        <p:spPr>
          <a:xfrm>
            <a:off x="5257800" y="3429000"/>
            <a:ext cx="3733800" cy="2978391"/>
          </a:xfrm>
        </p:spPr>
      </p:pic>
    </p:spTree>
  </p:cSld>
  <p:clrMapOvr>
    <a:masterClrMapping/>
  </p:clrMapOvr>
  <p:transition>
    <p:check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5867400" cy="488950"/>
          </a:xfrm>
        </p:spPr>
        <p:txBody>
          <a:bodyPr>
            <a:noAutofit/>
          </a:bodyPr>
          <a:lstStyle/>
          <a:p>
            <a:r>
              <a:rPr lang="en-US" sz="2800" dirty="0" smtClean="0">
                <a:latin typeface="Times New Roman" pitchFamily="18" charset="0"/>
                <a:cs typeface="Times New Roman" pitchFamily="18" charset="0"/>
              </a:rPr>
              <a:t>Geomorphology</a:t>
            </a:r>
            <a:endParaRPr lang="en-US" sz="2800" dirty="0"/>
          </a:p>
        </p:txBody>
      </p:sp>
      <p:pic>
        <p:nvPicPr>
          <p:cNvPr id="5" name="Content Placeholder 4" descr="download.jpg"/>
          <p:cNvPicPr>
            <a:picLocks noGrp="1" noChangeAspect="1"/>
          </p:cNvPicPr>
          <p:nvPr>
            <p:ph idx="1"/>
          </p:nvPr>
        </p:nvPicPr>
        <p:blipFill>
          <a:blip r:embed="rId2"/>
          <a:stretch>
            <a:fillRect/>
          </a:stretch>
        </p:blipFill>
        <p:spPr>
          <a:xfrm>
            <a:off x="6324600" y="685800"/>
            <a:ext cx="2514600" cy="1828800"/>
          </a:xfrm>
        </p:spPr>
      </p:pic>
      <p:sp>
        <p:nvSpPr>
          <p:cNvPr id="4" name="Text Placeholder 3"/>
          <p:cNvSpPr>
            <a:spLocks noGrp="1"/>
          </p:cNvSpPr>
          <p:nvPr>
            <p:ph type="body" sz="half" idx="2"/>
          </p:nvPr>
        </p:nvSpPr>
        <p:spPr>
          <a:xfrm>
            <a:off x="457200" y="838200"/>
            <a:ext cx="5562600" cy="5287963"/>
          </a:xfrm>
        </p:spPr>
        <p:txBody>
          <a:bodyPr>
            <a:normAutofit fontScale="92500" lnSpcReduction="20000"/>
          </a:bodyPr>
          <a:lstStyle/>
          <a:p>
            <a:r>
              <a:rPr lang="en-US" sz="2400" dirty="0" smtClean="0">
                <a:latin typeface="Times New Roman" pitchFamily="18" charset="0"/>
                <a:cs typeface="Times New Roman" pitchFamily="18" charset="0"/>
              </a:rPr>
              <a:t>The term, which comes from the Greek words geo, or "Earth," and morph, meaning "form," was coined in 1893 by the American geologist William Morris Davis who is considered the father of geomorphology. Geomorphology is the science of landforms, with an emphasis on their origin, evolution, form, and distribution across the physical landscape.</a:t>
            </a:r>
          </a:p>
          <a:p>
            <a:endParaRPr lang="en-US" sz="1800" dirty="0" smtClean="0">
              <a:latin typeface="Times New Roman" pitchFamily="18" charset="0"/>
              <a:cs typeface="Times New Roman" pitchFamily="18" charset="0"/>
            </a:endParaRPr>
          </a:p>
          <a:p>
            <a:endParaRPr lang="en-US" sz="1800" dirty="0" smtClean="0">
              <a:latin typeface="Times New Roman" pitchFamily="18" charset="0"/>
              <a:cs typeface="Times New Roman" pitchFamily="18" charset="0"/>
            </a:endParaRPr>
          </a:p>
          <a:p>
            <a:endParaRPr lang="en-US" sz="1800" dirty="0" smtClean="0">
              <a:latin typeface="Times New Roman" pitchFamily="18" charset="0"/>
              <a:cs typeface="Times New Roman" pitchFamily="18" charset="0"/>
            </a:endParaRPr>
          </a:p>
          <a:p>
            <a:endParaRPr lang="en-US" sz="1800" dirty="0" smtClean="0">
              <a:latin typeface="Times New Roman" pitchFamily="18" charset="0"/>
              <a:cs typeface="Times New Roman" pitchFamily="18" charset="0"/>
            </a:endParaRPr>
          </a:p>
          <a:p>
            <a:endParaRPr lang="en-US" sz="1800" dirty="0" smtClean="0">
              <a:latin typeface="Times New Roman" pitchFamily="18" charset="0"/>
              <a:cs typeface="Times New Roman" pitchFamily="18" charset="0"/>
            </a:endParaRPr>
          </a:p>
          <a:p>
            <a:r>
              <a:rPr lang="en-US" sz="3000" b="1" dirty="0" smtClean="0">
                <a:latin typeface="Times New Roman" pitchFamily="18" charset="0"/>
                <a:cs typeface="Times New Roman" pitchFamily="18" charset="0"/>
              </a:rPr>
              <a:t>Meteorology</a:t>
            </a:r>
            <a:endParaRPr lang="en-US" sz="3000" dirty="0" smtClean="0">
              <a:latin typeface="Times New Roman" pitchFamily="18" charset="0"/>
              <a:cs typeface="Times New Roman" pitchFamily="18" charset="0"/>
            </a:endParaRPr>
          </a:p>
          <a:p>
            <a:r>
              <a:rPr lang="en-US" sz="2600" dirty="0" smtClean="0">
                <a:latin typeface="Times New Roman" pitchFamily="18" charset="0"/>
                <a:cs typeface="Times New Roman" pitchFamily="18" charset="0"/>
              </a:rPr>
              <a:t>Meteorology is a branch of the atmospheric sciences which includes atmospheric chemistry and atmospheric physics, with a major focus on weather forecasting</a:t>
            </a:r>
          </a:p>
          <a:p>
            <a:endParaRPr lang="en-US" dirty="0"/>
          </a:p>
        </p:txBody>
      </p:sp>
      <p:pic>
        <p:nvPicPr>
          <p:cNvPr id="29698" name="Picture 2" descr="C:\Users\A.G Laptop\Desktop\Mehboob\campus_dawn_winter13_8842.jpg"/>
          <p:cNvPicPr>
            <a:picLocks noChangeAspect="1" noChangeArrowheads="1"/>
          </p:cNvPicPr>
          <p:nvPr/>
        </p:nvPicPr>
        <p:blipFill>
          <a:blip r:embed="rId3"/>
          <a:srcRect/>
          <a:stretch>
            <a:fillRect/>
          </a:stretch>
        </p:blipFill>
        <p:spPr bwMode="auto">
          <a:xfrm>
            <a:off x="6172200" y="3886200"/>
            <a:ext cx="2743200" cy="2438400"/>
          </a:xfrm>
          <a:prstGeom prst="rect">
            <a:avLst/>
          </a:prstGeom>
          <a:noFill/>
        </p:spPr>
      </p:pic>
    </p:spTree>
  </p:cSld>
  <p:clrMapOvr>
    <a:masterClrMapping/>
  </p:clrMapOvr>
  <p:transition>
    <p:wheel spokes="8"/>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838200"/>
            <a:ext cx="8229600" cy="990600"/>
          </a:xfrm>
        </p:spPr>
        <p:txBody>
          <a:bodyPr>
            <a:normAutofit/>
          </a:bodyPr>
          <a:lstStyle/>
          <a:p>
            <a:pPr algn="l"/>
            <a:r>
              <a:rPr lang="en-US" sz="2800" b="1" dirty="0" smtClean="0">
                <a:latin typeface="Times New Roman" pitchFamily="18" charset="0"/>
                <a:cs typeface="Times New Roman" pitchFamily="18" charset="0"/>
              </a:rPr>
              <a:t>     Hydrology</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buNone/>
            </a:pPr>
            <a:r>
              <a:rPr lang="en-US" sz="2400" dirty="0" smtClean="0">
                <a:latin typeface="Times New Roman" pitchFamily="18" charset="0"/>
                <a:cs typeface="Times New Roman" pitchFamily="18" charset="0"/>
              </a:rPr>
              <a:t>     Hydrology is the scientific study of the movement, distribution and management of water on Earth and other planets, including the water cycle, water resources and environmental watershed sustainability.</a:t>
            </a:r>
            <a:endParaRPr lang="en-US" sz="2400" dirty="0">
              <a:latin typeface="Times New Roman" pitchFamily="18" charset="0"/>
              <a:cs typeface="Times New Roman" pitchFamily="18" charset="0"/>
            </a:endParaRPr>
          </a:p>
        </p:txBody>
      </p:sp>
      <p:pic>
        <p:nvPicPr>
          <p:cNvPr id="6" name="Picture 5" descr="5b95de0d86892.png"/>
          <p:cNvPicPr>
            <a:picLocks noChangeAspect="1"/>
          </p:cNvPicPr>
          <p:nvPr/>
        </p:nvPicPr>
        <p:blipFill>
          <a:blip r:embed="rId2"/>
          <a:stretch>
            <a:fillRect/>
          </a:stretch>
        </p:blipFill>
        <p:spPr>
          <a:xfrm>
            <a:off x="228600" y="3429000"/>
            <a:ext cx="8686800" cy="32004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641350"/>
          </a:xfrm>
        </p:spPr>
        <p:txBody>
          <a:bodyPr>
            <a:normAutofit/>
          </a:bodyPr>
          <a:lstStyle/>
          <a:p>
            <a:r>
              <a:rPr lang="en-US" sz="2800" dirty="0" smtClean="0">
                <a:latin typeface="Times New Roman" pitchFamily="18" charset="0"/>
                <a:cs typeface="Times New Roman" pitchFamily="18" charset="0"/>
              </a:rPr>
              <a:t>Geology</a:t>
            </a:r>
            <a:endParaRPr lang="en-US" sz="2800" dirty="0">
              <a:latin typeface="Times New Roman" pitchFamily="18" charset="0"/>
              <a:cs typeface="Times New Roman" pitchFamily="18" charset="0"/>
            </a:endParaRPr>
          </a:p>
        </p:txBody>
      </p:sp>
      <p:sp>
        <p:nvSpPr>
          <p:cNvPr id="4" name="Text Placeholder 3"/>
          <p:cNvSpPr>
            <a:spLocks noGrp="1"/>
          </p:cNvSpPr>
          <p:nvPr>
            <p:ph type="body" sz="half" idx="2"/>
          </p:nvPr>
        </p:nvSpPr>
        <p:spPr>
          <a:xfrm>
            <a:off x="457200" y="914400"/>
            <a:ext cx="3733800" cy="5486400"/>
          </a:xfrm>
        </p:spPr>
        <p:txBody>
          <a:bodyPr>
            <a:normAutofit/>
          </a:bodyPr>
          <a:lstStyle/>
          <a:p>
            <a:r>
              <a:rPr lang="en-US" sz="2400" dirty="0" smtClean="0">
                <a:latin typeface="Times New Roman" pitchFamily="18" charset="0"/>
                <a:cs typeface="Times New Roman" pitchFamily="18" charset="0"/>
              </a:rPr>
              <a:t>Geology is the study of the Earth, the materials of which it is made, the structure of those materials, and the processes acting upon them.</a:t>
            </a:r>
          </a:p>
          <a:p>
            <a:endParaRPr lang="en-US" sz="2400" dirty="0" smtClean="0">
              <a:latin typeface="Times New Roman" pitchFamily="18" charset="0"/>
              <a:cs typeface="Times New Roman" pitchFamily="18" charset="0"/>
            </a:endParaRPr>
          </a:p>
          <a:p>
            <a:r>
              <a:rPr lang="en-US" sz="2800" b="1" dirty="0" smtClean="0">
                <a:latin typeface="Times New Roman" pitchFamily="18" charset="0"/>
                <a:cs typeface="Times New Roman" pitchFamily="18" charset="0"/>
              </a:rPr>
              <a:t>Pedology</a:t>
            </a:r>
          </a:p>
          <a:p>
            <a:r>
              <a:rPr lang="en-US" sz="2400" dirty="0" smtClean="0">
                <a:latin typeface="Times New Roman" pitchFamily="18" charset="0"/>
                <a:cs typeface="Times New Roman" pitchFamily="18" charset="0"/>
              </a:rPr>
              <a:t>Pedology scientific  is the study of soil in their natural environment. Pedology deals with pedogenesis, soil morphology, and soil classification, </a:t>
            </a:r>
          </a:p>
          <a:p>
            <a:endParaRPr lang="en-US" sz="2400" dirty="0" smtClean="0">
              <a:latin typeface="Times New Roman" pitchFamily="18" charset="0"/>
              <a:cs typeface="Times New Roman" pitchFamily="18" charset="0"/>
            </a:endParaRPr>
          </a:p>
          <a:p>
            <a:endParaRPr lang="en-US" dirty="0"/>
          </a:p>
        </p:txBody>
      </p:sp>
      <p:pic>
        <p:nvPicPr>
          <p:cNvPr id="19458" name="Picture 2" descr="C:\Users\A.G Laptop\Desktop\Mehboob\Arch4-768x576.jpg"/>
          <p:cNvPicPr>
            <a:picLocks noGrp="1" noChangeAspect="1" noChangeArrowheads="1"/>
          </p:cNvPicPr>
          <p:nvPr>
            <p:ph idx="1"/>
          </p:nvPr>
        </p:nvPicPr>
        <p:blipFill>
          <a:blip r:embed="rId2"/>
          <a:srcRect/>
          <a:stretch>
            <a:fillRect/>
          </a:stretch>
        </p:blipFill>
        <p:spPr bwMode="auto">
          <a:xfrm>
            <a:off x="4267200" y="533400"/>
            <a:ext cx="4267200" cy="2819400"/>
          </a:xfrm>
          <a:prstGeom prst="rect">
            <a:avLst/>
          </a:prstGeom>
          <a:noFill/>
        </p:spPr>
      </p:pic>
      <p:pic>
        <p:nvPicPr>
          <p:cNvPr id="19459" name="Picture 3" descr="C:\Users\A.G Laptop\Desktop\Mehboob\healthy-soil.jpg"/>
          <p:cNvPicPr>
            <a:picLocks noChangeAspect="1" noChangeArrowheads="1"/>
          </p:cNvPicPr>
          <p:nvPr/>
        </p:nvPicPr>
        <p:blipFill>
          <a:blip r:embed="rId3"/>
          <a:srcRect/>
          <a:stretch>
            <a:fillRect/>
          </a:stretch>
        </p:blipFill>
        <p:spPr bwMode="auto">
          <a:xfrm>
            <a:off x="4419600" y="3810000"/>
            <a:ext cx="4267200" cy="26416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232</TotalTime>
  <Words>280</Words>
  <Application>Microsoft Office PowerPoint</Application>
  <PresentationFormat>On-screen Show (4:3)</PresentationFormat>
  <Paragraphs>81</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Slide 1</vt:lpstr>
      <vt:lpstr>Introduction to Geography</vt:lpstr>
      <vt:lpstr>Geography</vt:lpstr>
      <vt:lpstr>Branches of Geography</vt:lpstr>
      <vt:lpstr>Branches of Geography</vt:lpstr>
      <vt:lpstr>Climatology </vt:lpstr>
      <vt:lpstr>Geomorphology</vt:lpstr>
      <vt:lpstr>     Hydrology</vt:lpstr>
      <vt:lpstr>Geology</vt:lpstr>
      <vt:lpstr>Branches of Human Geography</vt:lpstr>
      <vt:lpstr>Urban Geography </vt:lpstr>
      <vt:lpstr>Political Geography </vt:lpstr>
      <vt:lpstr>Importance of Geography</vt:lpstr>
      <vt:lpstr>Importance of Geography</vt:lpstr>
      <vt:lpstr>Slide 15</vt:lpstr>
      <vt:lpstr>                               Best of Luck</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A.G Laptop</dc:creator>
  <cp:lastModifiedBy>A.G Laptop</cp:lastModifiedBy>
  <cp:revision>37</cp:revision>
  <dcterms:created xsi:type="dcterms:W3CDTF">2020-03-26T14:34:36Z</dcterms:created>
  <dcterms:modified xsi:type="dcterms:W3CDTF">2020-03-26T10:45:31Z</dcterms:modified>
</cp:coreProperties>
</file>